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4" r:id="rId2"/>
    <p:sldId id="275" r:id="rId3"/>
    <p:sldId id="276" r:id="rId4"/>
    <p:sldId id="260" r:id="rId5"/>
    <p:sldId id="261" r:id="rId6"/>
    <p:sldId id="262" r:id="rId7"/>
    <p:sldId id="264" r:id="rId8"/>
    <p:sldId id="265" r:id="rId9"/>
    <p:sldId id="281" r:id="rId10"/>
    <p:sldId id="267" r:id="rId11"/>
    <p:sldId id="268" r:id="rId12"/>
    <p:sldId id="269" r:id="rId13"/>
    <p:sldId id="270" r:id="rId14"/>
    <p:sldId id="271" r:id="rId15"/>
    <p:sldId id="272" r:id="rId16"/>
    <p:sldId id="282" r:id="rId17"/>
    <p:sldId id="283" r:id="rId18"/>
    <p:sldId id="284" r:id="rId19"/>
    <p:sldId id="285" r:id="rId20"/>
    <p:sldId id="277" r:id="rId21"/>
    <p:sldId id="279" r:id="rId22"/>
    <p:sldId id="278" r:id="rId23"/>
    <p:sldId id="280" r:id="rId24"/>
    <p:sldId id="286" r:id="rId25"/>
    <p:sldId id="287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A6"/>
    <a:srgbClr val="00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C27C4-1A26-4E02-8285-2213756DFBE8}" v="179" dt="2024-06-18T07:58:36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98"/>
    <p:restoredTop sz="94729"/>
  </p:normalViewPr>
  <p:slideViewPr>
    <p:cSldViewPr snapToGrid="0" snapToObjects="1">
      <p:cViewPr>
        <p:scale>
          <a:sx n="82" d="100"/>
          <a:sy n="82" d="100"/>
        </p:scale>
        <p:origin x="95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7729DA-58E6-40C6-9ECE-0877BAA7B54C}" type="doc">
      <dgm:prSet loTypeId="urn:microsoft.com/office/officeart/2005/8/layout/chevron1" loCatId="process" qsTypeId="urn:microsoft.com/office/officeart/2005/8/quickstyle/3d2" qsCatId="3D" csTypeId="urn:microsoft.com/office/officeart/2005/8/colors/accent1_2" csCatId="accent1" phldr="1"/>
      <dgm:spPr/>
    </dgm:pt>
    <dgm:pt modelId="{50D5B883-85C3-4197-975A-2DDAAC0BDDBA}">
      <dgm:prSet phldrT="[Text]"/>
      <dgm:spPr/>
      <dgm:t>
        <a:bodyPr/>
        <a:lstStyle/>
        <a:p>
          <a:r>
            <a:rPr lang="en-US" dirty="0"/>
            <a:t>Data Collection and Label Generation</a:t>
          </a:r>
          <a:endParaRPr lang="en-IN" dirty="0"/>
        </a:p>
      </dgm:t>
    </dgm:pt>
    <dgm:pt modelId="{830C36E8-7577-44DA-8DF6-725D716B3E2A}" type="parTrans" cxnId="{8C4CBF8A-D2FA-4B4E-8C3C-7F5B3CF813D2}">
      <dgm:prSet/>
      <dgm:spPr/>
      <dgm:t>
        <a:bodyPr/>
        <a:lstStyle/>
        <a:p>
          <a:endParaRPr lang="en-IN"/>
        </a:p>
      </dgm:t>
    </dgm:pt>
    <dgm:pt modelId="{3F3444AC-587C-450F-899C-E2CAEC42D382}" type="sibTrans" cxnId="{8C4CBF8A-D2FA-4B4E-8C3C-7F5B3CF813D2}">
      <dgm:prSet/>
      <dgm:spPr/>
      <dgm:t>
        <a:bodyPr/>
        <a:lstStyle/>
        <a:p>
          <a:endParaRPr lang="en-IN"/>
        </a:p>
      </dgm:t>
    </dgm:pt>
    <dgm:pt modelId="{A0016D70-251C-491C-B50F-4592A6CB233D}">
      <dgm:prSet phldrT="[Text]"/>
      <dgm:spPr/>
      <dgm:t>
        <a:bodyPr/>
        <a:lstStyle/>
        <a:p>
          <a:r>
            <a:rPr lang="en-US" dirty="0"/>
            <a:t>Baseline Model Creation and Training</a:t>
          </a:r>
          <a:endParaRPr lang="en-IN" dirty="0"/>
        </a:p>
      </dgm:t>
    </dgm:pt>
    <dgm:pt modelId="{444B1971-424E-48B2-A49C-72564C890217}" type="parTrans" cxnId="{B931973F-8277-495B-B215-A27BE9B151CD}">
      <dgm:prSet/>
      <dgm:spPr/>
      <dgm:t>
        <a:bodyPr/>
        <a:lstStyle/>
        <a:p>
          <a:endParaRPr lang="en-IN"/>
        </a:p>
      </dgm:t>
    </dgm:pt>
    <dgm:pt modelId="{7D28BB85-EB4A-48E4-A858-791BDC2A0048}" type="sibTrans" cxnId="{B931973F-8277-495B-B215-A27BE9B151CD}">
      <dgm:prSet/>
      <dgm:spPr/>
      <dgm:t>
        <a:bodyPr/>
        <a:lstStyle/>
        <a:p>
          <a:endParaRPr lang="en-IN"/>
        </a:p>
      </dgm:t>
    </dgm:pt>
    <dgm:pt modelId="{E51315B4-9E0B-42ED-8442-BEDD0D2EE08D}">
      <dgm:prSet phldrT="[Text]"/>
      <dgm:spPr/>
      <dgm:t>
        <a:bodyPr/>
        <a:lstStyle/>
        <a:p>
          <a:r>
            <a:rPr lang="en-US" dirty="0"/>
            <a:t>Model Comparison </a:t>
          </a:r>
          <a:endParaRPr lang="en-IN" dirty="0"/>
        </a:p>
      </dgm:t>
    </dgm:pt>
    <dgm:pt modelId="{C0F151DB-8049-44E9-AA87-4245C15E45C1}" type="parTrans" cxnId="{BE21FDB9-E4C4-43B7-9477-87F1D14E78E9}">
      <dgm:prSet/>
      <dgm:spPr/>
      <dgm:t>
        <a:bodyPr/>
        <a:lstStyle/>
        <a:p>
          <a:endParaRPr lang="en-IN"/>
        </a:p>
      </dgm:t>
    </dgm:pt>
    <dgm:pt modelId="{ECD5EFC0-3150-42F0-857F-8A7132A00AD6}" type="sibTrans" cxnId="{BE21FDB9-E4C4-43B7-9477-87F1D14E78E9}">
      <dgm:prSet/>
      <dgm:spPr/>
      <dgm:t>
        <a:bodyPr/>
        <a:lstStyle/>
        <a:p>
          <a:endParaRPr lang="en-IN"/>
        </a:p>
      </dgm:t>
    </dgm:pt>
    <dgm:pt modelId="{33DCD43F-D3CC-4796-BE57-D5187E8EFD1E}">
      <dgm:prSet/>
      <dgm:spPr/>
      <dgm:t>
        <a:bodyPr/>
        <a:lstStyle/>
        <a:p>
          <a:r>
            <a:rPr lang="en-US" dirty="0"/>
            <a:t>Model Evaluation and Deployment</a:t>
          </a:r>
          <a:endParaRPr lang="en-IN" dirty="0"/>
        </a:p>
      </dgm:t>
    </dgm:pt>
    <dgm:pt modelId="{226772AB-6AEE-4971-8A51-05F60942B575}" type="sibTrans" cxnId="{88D59DCF-CEBC-41F6-9030-9838122F144E}">
      <dgm:prSet/>
      <dgm:spPr/>
      <dgm:t>
        <a:bodyPr/>
        <a:lstStyle/>
        <a:p>
          <a:endParaRPr lang="en-IN"/>
        </a:p>
      </dgm:t>
    </dgm:pt>
    <dgm:pt modelId="{A49C2774-9375-4A6C-9A6F-2790C77F8FFA}" type="parTrans" cxnId="{88D59DCF-CEBC-41F6-9030-9838122F144E}">
      <dgm:prSet/>
      <dgm:spPr/>
      <dgm:t>
        <a:bodyPr/>
        <a:lstStyle/>
        <a:p>
          <a:endParaRPr lang="en-IN"/>
        </a:p>
      </dgm:t>
    </dgm:pt>
    <dgm:pt modelId="{072A0BE0-D95C-4F25-BB76-4CD7E7DEEE7C}" type="pres">
      <dgm:prSet presAssocID="{0C7729DA-58E6-40C6-9ECE-0877BAA7B54C}" presName="Name0" presStyleCnt="0">
        <dgm:presLayoutVars>
          <dgm:dir/>
          <dgm:animLvl val="lvl"/>
          <dgm:resizeHandles val="exact"/>
        </dgm:presLayoutVars>
      </dgm:prSet>
      <dgm:spPr/>
    </dgm:pt>
    <dgm:pt modelId="{FDC208F6-BA56-4D13-8042-50E54E1F622A}" type="pres">
      <dgm:prSet presAssocID="{50D5B883-85C3-4197-975A-2DDAAC0BDDBA}" presName="parTxOnly" presStyleLbl="node1" presStyleIdx="0" presStyleCnt="4" custLinFactNeighborX="-1718" custLinFactNeighborY="94999">
        <dgm:presLayoutVars>
          <dgm:chMax val="0"/>
          <dgm:chPref val="0"/>
          <dgm:bulletEnabled val="1"/>
        </dgm:presLayoutVars>
      </dgm:prSet>
      <dgm:spPr/>
    </dgm:pt>
    <dgm:pt modelId="{CDEE37CD-2953-4236-8842-6F8AFA267669}" type="pres">
      <dgm:prSet presAssocID="{3F3444AC-587C-450F-899C-E2CAEC42D382}" presName="parTxOnlySpace" presStyleCnt="0"/>
      <dgm:spPr/>
    </dgm:pt>
    <dgm:pt modelId="{C17DEF6B-EB8B-4690-99D1-54D2EDE540F6}" type="pres">
      <dgm:prSet presAssocID="{A0016D70-251C-491C-B50F-4592A6CB233D}" presName="parTxOnly" presStyleLbl="node1" presStyleIdx="1" presStyleCnt="4" custLinFactNeighborX="33368" custLinFactNeighborY="-57225">
        <dgm:presLayoutVars>
          <dgm:chMax val="0"/>
          <dgm:chPref val="0"/>
          <dgm:bulletEnabled val="1"/>
        </dgm:presLayoutVars>
      </dgm:prSet>
      <dgm:spPr/>
    </dgm:pt>
    <dgm:pt modelId="{57EE066B-19DF-43C9-9993-D16EAC32D93C}" type="pres">
      <dgm:prSet presAssocID="{7D28BB85-EB4A-48E4-A858-791BDC2A0048}" presName="parTxOnlySpace" presStyleCnt="0"/>
      <dgm:spPr/>
    </dgm:pt>
    <dgm:pt modelId="{4ABE0AC7-B577-4784-B22D-3443498EDBD9}" type="pres">
      <dgm:prSet presAssocID="{E51315B4-9E0B-42ED-8442-BEDD0D2EE08D}" presName="parTxOnly" presStyleLbl="node1" presStyleIdx="2" presStyleCnt="4" custLinFactNeighborX="67132" custLinFactNeighborY="93345">
        <dgm:presLayoutVars>
          <dgm:chMax val="0"/>
          <dgm:chPref val="0"/>
          <dgm:bulletEnabled val="1"/>
        </dgm:presLayoutVars>
      </dgm:prSet>
      <dgm:spPr/>
    </dgm:pt>
    <dgm:pt modelId="{A52344B3-D297-4ABC-8A28-4171B7C06823}" type="pres">
      <dgm:prSet presAssocID="{ECD5EFC0-3150-42F0-857F-8A7132A00AD6}" presName="parTxOnlySpace" presStyleCnt="0"/>
      <dgm:spPr/>
    </dgm:pt>
    <dgm:pt modelId="{111861D5-2C03-4EE3-9BB2-7FAA7D8E3AFC}" type="pres">
      <dgm:prSet presAssocID="{33DCD43F-D3CC-4796-BE57-D5187E8EFD1E}" presName="parTxOnly" presStyleLbl="node1" presStyleIdx="3" presStyleCnt="4" custLinFactNeighborX="11508" custLinFactNeighborY="-56582">
        <dgm:presLayoutVars>
          <dgm:chMax val="0"/>
          <dgm:chPref val="0"/>
          <dgm:bulletEnabled val="1"/>
        </dgm:presLayoutVars>
      </dgm:prSet>
      <dgm:spPr/>
    </dgm:pt>
  </dgm:ptLst>
  <dgm:cxnLst>
    <dgm:cxn modelId="{60C7D223-0165-436B-9741-20D9DB6ACB05}" type="presOf" srcId="{A0016D70-251C-491C-B50F-4592A6CB233D}" destId="{C17DEF6B-EB8B-4690-99D1-54D2EDE540F6}" srcOrd="0" destOrd="0" presId="urn:microsoft.com/office/officeart/2005/8/layout/chevron1"/>
    <dgm:cxn modelId="{B931973F-8277-495B-B215-A27BE9B151CD}" srcId="{0C7729DA-58E6-40C6-9ECE-0877BAA7B54C}" destId="{A0016D70-251C-491C-B50F-4592A6CB233D}" srcOrd="1" destOrd="0" parTransId="{444B1971-424E-48B2-A49C-72564C890217}" sibTransId="{7D28BB85-EB4A-48E4-A858-791BDC2A0048}"/>
    <dgm:cxn modelId="{8C4CBF8A-D2FA-4B4E-8C3C-7F5B3CF813D2}" srcId="{0C7729DA-58E6-40C6-9ECE-0877BAA7B54C}" destId="{50D5B883-85C3-4197-975A-2DDAAC0BDDBA}" srcOrd="0" destOrd="0" parTransId="{830C36E8-7577-44DA-8DF6-725D716B3E2A}" sibTransId="{3F3444AC-587C-450F-899C-E2CAEC42D382}"/>
    <dgm:cxn modelId="{09DFE09A-1A98-44AE-8F67-DA58008C68EB}" type="presOf" srcId="{33DCD43F-D3CC-4796-BE57-D5187E8EFD1E}" destId="{111861D5-2C03-4EE3-9BB2-7FAA7D8E3AFC}" srcOrd="0" destOrd="0" presId="urn:microsoft.com/office/officeart/2005/8/layout/chevron1"/>
    <dgm:cxn modelId="{BE21FDB9-E4C4-43B7-9477-87F1D14E78E9}" srcId="{0C7729DA-58E6-40C6-9ECE-0877BAA7B54C}" destId="{E51315B4-9E0B-42ED-8442-BEDD0D2EE08D}" srcOrd="2" destOrd="0" parTransId="{C0F151DB-8049-44E9-AA87-4245C15E45C1}" sibTransId="{ECD5EFC0-3150-42F0-857F-8A7132A00AD6}"/>
    <dgm:cxn modelId="{7D497FC4-86CD-46C9-B471-08B86A5B198D}" type="presOf" srcId="{E51315B4-9E0B-42ED-8442-BEDD0D2EE08D}" destId="{4ABE0AC7-B577-4784-B22D-3443498EDBD9}" srcOrd="0" destOrd="0" presId="urn:microsoft.com/office/officeart/2005/8/layout/chevron1"/>
    <dgm:cxn modelId="{88D59DCF-CEBC-41F6-9030-9838122F144E}" srcId="{0C7729DA-58E6-40C6-9ECE-0877BAA7B54C}" destId="{33DCD43F-D3CC-4796-BE57-D5187E8EFD1E}" srcOrd="3" destOrd="0" parTransId="{A49C2774-9375-4A6C-9A6F-2790C77F8FFA}" sibTransId="{226772AB-6AEE-4971-8A51-05F60942B575}"/>
    <dgm:cxn modelId="{7FCEEFD1-0609-4C86-A2E0-9E20E5A058F5}" type="presOf" srcId="{50D5B883-85C3-4197-975A-2DDAAC0BDDBA}" destId="{FDC208F6-BA56-4D13-8042-50E54E1F622A}" srcOrd="0" destOrd="0" presId="urn:microsoft.com/office/officeart/2005/8/layout/chevron1"/>
    <dgm:cxn modelId="{4DFE97F1-FD32-4FEA-953C-5122A33E1EF4}" type="presOf" srcId="{0C7729DA-58E6-40C6-9ECE-0877BAA7B54C}" destId="{072A0BE0-D95C-4F25-BB76-4CD7E7DEEE7C}" srcOrd="0" destOrd="0" presId="urn:microsoft.com/office/officeart/2005/8/layout/chevron1"/>
    <dgm:cxn modelId="{9082CAD9-826C-403E-ACA2-D5EC0F2E418E}" type="presParOf" srcId="{072A0BE0-D95C-4F25-BB76-4CD7E7DEEE7C}" destId="{FDC208F6-BA56-4D13-8042-50E54E1F622A}" srcOrd="0" destOrd="0" presId="urn:microsoft.com/office/officeart/2005/8/layout/chevron1"/>
    <dgm:cxn modelId="{329D7234-BFBC-44F5-B67D-38300C66F196}" type="presParOf" srcId="{072A0BE0-D95C-4F25-BB76-4CD7E7DEEE7C}" destId="{CDEE37CD-2953-4236-8842-6F8AFA267669}" srcOrd="1" destOrd="0" presId="urn:microsoft.com/office/officeart/2005/8/layout/chevron1"/>
    <dgm:cxn modelId="{1D5793D1-0AEA-45A1-AF34-1281CA99AE18}" type="presParOf" srcId="{072A0BE0-D95C-4F25-BB76-4CD7E7DEEE7C}" destId="{C17DEF6B-EB8B-4690-99D1-54D2EDE540F6}" srcOrd="2" destOrd="0" presId="urn:microsoft.com/office/officeart/2005/8/layout/chevron1"/>
    <dgm:cxn modelId="{5B7431D3-8812-4CC2-B9D3-D2797E8E4DB1}" type="presParOf" srcId="{072A0BE0-D95C-4F25-BB76-4CD7E7DEEE7C}" destId="{57EE066B-19DF-43C9-9993-D16EAC32D93C}" srcOrd="3" destOrd="0" presId="urn:microsoft.com/office/officeart/2005/8/layout/chevron1"/>
    <dgm:cxn modelId="{A18C974C-5CFA-4AB8-89B2-4ECACB9044DB}" type="presParOf" srcId="{072A0BE0-D95C-4F25-BB76-4CD7E7DEEE7C}" destId="{4ABE0AC7-B577-4784-B22D-3443498EDBD9}" srcOrd="4" destOrd="0" presId="urn:microsoft.com/office/officeart/2005/8/layout/chevron1"/>
    <dgm:cxn modelId="{ED476248-FF42-4C2B-ACF4-FCD98F20156C}" type="presParOf" srcId="{072A0BE0-D95C-4F25-BB76-4CD7E7DEEE7C}" destId="{A52344B3-D297-4ABC-8A28-4171B7C06823}" srcOrd="5" destOrd="0" presId="urn:microsoft.com/office/officeart/2005/8/layout/chevron1"/>
    <dgm:cxn modelId="{EBF37380-C177-445E-871A-0DC7225B4805}" type="presParOf" srcId="{072A0BE0-D95C-4F25-BB76-4CD7E7DEEE7C}" destId="{111861D5-2C03-4EE3-9BB2-7FAA7D8E3AF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208F6-BA56-4D13-8042-50E54E1F622A}">
      <dsp:nvSpPr>
        <dsp:cNvPr id="0" name=""/>
        <dsp:cNvSpPr/>
      </dsp:nvSpPr>
      <dsp:spPr>
        <a:xfrm>
          <a:off x="0" y="3585313"/>
          <a:ext cx="3177023" cy="12708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Collection and Label Generation</a:t>
          </a:r>
          <a:endParaRPr lang="en-IN" sz="2200" kern="1200" dirty="0"/>
        </a:p>
      </dsp:txBody>
      <dsp:txXfrm>
        <a:off x="635405" y="3585313"/>
        <a:ext cx="1906214" cy="1270809"/>
      </dsp:txXfrm>
    </dsp:sp>
    <dsp:sp modelId="{C17DEF6B-EB8B-4690-99D1-54D2EDE540F6}">
      <dsp:nvSpPr>
        <dsp:cNvPr id="0" name=""/>
        <dsp:cNvSpPr/>
      </dsp:nvSpPr>
      <dsp:spPr>
        <a:xfrm>
          <a:off x="2970789" y="1650836"/>
          <a:ext cx="3177023" cy="12708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Baseline Model Creation and Training</a:t>
          </a:r>
          <a:endParaRPr lang="en-IN" sz="2200" kern="1200" dirty="0"/>
        </a:p>
      </dsp:txBody>
      <dsp:txXfrm>
        <a:off x="3606194" y="1650836"/>
        <a:ext cx="1906214" cy="1270809"/>
      </dsp:txXfrm>
    </dsp:sp>
    <dsp:sp modelId="{4ABE0AC7-B577-4784-B22D-3443498EDBD9}">
      <dsp:nvSpPr>
        <dsp:cNvPr id="0" name=""/>
        <dsp:cNvSpPr/>
      </dsp:nvSpPr>
      <dsp:spPr>
        <a:xfrm>
          <a:off x="5937379" y="3564294"/>
          <a:ext cx="3177023" cy="12708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Model Comparison </a:t>
          </a:r>
          <a:endParaRPr lang="en-IN" sz="2200" kern="1200" dirty="0"/>
        </a:p>
      </dsp:txBody>
      <dsp:txXfrm>
        <a:off x="6572784" y="3564294"/>
        <a:ext cx="1906214" cy="1270809"/>
      </dsp:txXfrm>
    </dsp:sp>
    <dsp:sp modelId="{111861D5-2C03-4EE3-9BB2-7FAA7D8E3AFC}">
      <dsp:nvSpPr>
        <dsp:cNvPr id="0" name=""/>
        <dsp:cNvSpPr/>
      </dsp:nvSpPr>
      <dsp:spPr>
        <a:xfrm>
          <a:off x="8588878" y="1659007"/>
          <a:ext cx="3177023" cy="12708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Model Evaluation and Deployment</a:t>
          </a:r>
          <a:endParaRPr lang="en-IN" sz="2200" kern="1200" dirty="0"/>
        </a:p>
      </dsp:txBody>
      <dsp:txXfrm>
        <a:off x="9224283" y="1659007"/>
        <a:ext cx="1906214" cy="1270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E7BF4-DEC5-FA47-A29E-30DCF970989F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AA4B0-D2BB-0440-B6B9-589602D1B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0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0C5C-E3A7-644D-9E6B-D27BE6AD7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781" y="660401"/>
            <a:ext cx="7102764" cy="854363"/>
          </a:xfrm>
        </p:spPr>
        <p:txBody>
          <a:bodyPr anchor="t">
            <a:normAutofit/>
          </a:bodyPr>
          <a:lstStyle>
            <a:lvl1pPr algn="l">
              <a:defRPr sz="5700" b="1" i="0" baseline="0">
                <a:solidFill>
                  <a:srgbClr val="0054A6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51E29-8854-5E4B-8F05-5EC29D409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5781" y="2004147"/>
            <a:ext cx="6188364" cy="600508"/>
          </a:xfrm>
        </p:spPr>
        <p:txBody>
          <a:bodyPr>
            <a:normAutofit/>
          </a:bodyPr>
          <a:lstStyle>
            <a:lvl1pPr marL="0" indent="0" algn="l">
              <a:buNone/>
              <a:defRPr sz="3200" baseline="0">
                <a:solidFill>
                  <a:srgbClr val="0054A6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 title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9D1E3B5-5065-5748-B269-DE80309BC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5781" y="28212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rgbClr val="0054A6"/>
                </a:solidFill>
                <a:latin typeface="Arial" panose="020B0604020202020204" pitchFamily="34" charset="0"/>
              </a:defRPr>
            </a:lvl1pPr>
          </a:lstStyle>
          <a:p>
            <a:fld id="{7612B919-B5D9-0B48-84D8-7838D5A500AC}" type="datetime1">
              <a:rPr lang="en-IN" smtClean="0"/>
              <a:pPr/>
              <a:t>27-06-2024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F10BB-A00D-7346-B9CF-C4E2DE3005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496000" cy="2064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FE0EB-806F-4646-A9C5-3EE1BC504B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781" y="6063670"/>
            <a:ext cx="1324800" cy="4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7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EAFCE-0B7A-5B4C-BA8A-4556FEB70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39693C-ABEF-6547-A336-F3217365A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5825" y="686125"/>
            <a:ext cx="5228502" cy="868651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 b="1" i="0" baseline="0">
                <a:solidFill>
                  <a:srgbClr val="231F20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Page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6457A1-8F8F-854E-B8CF-C170A473FF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826" y="1695411"/>
            <a:ext cx="5228502" cy="41323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 baseline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6D121-1A8B-D446-954A-CC3A7EEE0B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825" y="6063670"/>
            <a:ext cx="1324800" cy="4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A87DA1-B675-5545-87E6-2FD3DD3D72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825" y="1763297"/>
            <a:ext cx="11028939" cy="40179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0" i="0" baseline="0">
                <a:solidFill>
                  <a:srgbClr val="231F20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Lorem ipsum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B7C9B20-01F8-AB4B-A928-07124CB5EB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825" y="686125"/>
            <a:ext cx="5228502" cy="868651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000" b="1" i="0" baseline="0">
                <a:solidFill>
                  <a:srgbClr val="231F20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Page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0831A-70C2-DF42-B4C1-487F066378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825" y="6063670"/>
            <a:ext cx="1324800" cy="447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48CA5-0BF6-4C4E-B7B9-CDBA3D0CF2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9716" y="1616359"/>
            <a:ext cx="2049600" cy="1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8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F56FCE0-5911-484D-BD21-530D64D4A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781" y="6063670"/>
            <a:ext cx="1324800" cy="447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F3A6C-0CFB-194E-A50E-CC18BA236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224942"/>
            <a:ext cx="12193200" cy="24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5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F1289-AECE-6A4D-BA1D-507AE35E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79222" y="4767000"/>
            <a:ext cx="5814000" cy="209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16BA9-39A8-E642-8BA3-7988328A59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781" y="6063670"/>
            <a:ext cx="1324800" cy="447820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7D1B87-8D3E-5440-83C9-866F619A1E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5825" y="686125"/>
            <a:ext cx="5228502" cy="6746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="1" i="0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Person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ABA70D-3C51-0844-AEC6-07CCD90E9F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825" y="1476970"/>
            <a:ext cx="5228502" cy="35410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Credential placement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7052370-38F5-604F-9F30-E9DB255EC3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5713" y="5425926"/>
            <a:ext cx="4527258" cy="67468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6000" b="1" i="0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267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D5342-6962-8447-A390-AFACB480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E0EB-646C-064B-A0B4-3F5D71FD6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6A7FD-9007-C646-A64D-9323BFCD1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04ED2-D431-8E4F-8074-0EF25590D4EC}" type="datetime1">
              <a:rPr lang="en-IN" smtClean="0"/>
              <a:t>27-06-2024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E2F6F-1461-6448-BA75-006E296D9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6910-D341-9C40-A89A-42E7354AA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71E0A-2394-1348-9646-E1415D74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6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E68B25-5CBD-6435-5CB0-9AE07D942F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5759" y="1083733"/>
            <a:ext cx="5228502" cy="474397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AID OPTIMISATION FOR FLOODS USING AERIAL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63EF0-B435-7801-4F49-7F60CDF09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6"/>
          <a:stretch/>
        </p:blipFill>
        <p:spPr>
          <a:xfrm>
            <a:off x="6317674" y="990600"/>
            <a:ext cx="4948113" cy="48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5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854E01-1BEB-485E-56A6-054B8AB7D3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z="2400" dirty="0"/>
              <a:t>1) CNN using UNET</a:t>
            </a:r>
          </a:p>
          <a:p>
            <a:r>
              <a:rPr lang="en-IN" sz="2400" dirty="0"/>
              <a:t>2) Visual Image 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ACB15-EE54-6FFD-EE9A-E53B780683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33954" y="297182"/>
            <a:ext cx="5052679" cy="868651"/>
          </a:xfrm>
        </p:spPr>
        <p:txBody>
          <a:bodyPr>
            <a:noAutofit/>
          </a:bodyPr>
          <a:lstStyle/>
          <a:p>
            <a:r>
              <a:rPr lang="en-IN" sz="4800" dirty="0">
                <a:latin typeface="Arial Black" panose="020B0A04020102020204" pitchFamily="34" charset="0"/>
              </a:rPr>
              <a:t>Models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7C685-EDAC-91A2-8EC1-C9C3A04A6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5"/>
          <a:stretch/>
        </p:blipFill>
        <p:spPr>
          <a:xfrm>
            <a:off x="4327275" y="2948474"/>
            <a:ext cx="7774361" cy="332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7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743D-45D1-84A5-36BA-3BF9F0071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36863" y="183901"/>
            <a:ext cx="6518273" cy="1312306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Model Comparison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214727-715A-ACF4-1224-73B425A07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97970"/>
              </p:ext>
            </p:extLst>
          </p:nvPr>
        </p:nvGraphicFramePr>
        <p:xfrm>
          <a:off x="1970833" y="2212564"/>
          <a:ext cx="8250334" cy="2872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5167">
                  <a:extLst>
                    <a:ext uri="{9D8B030D-6E8A-4147-A177-3AD203B41FA5}">
                      <a16:colId xmlns:a16="http://schemas.microsoft.com/office/drawing/2014/main" val="4249924109"/>
                    </a:ext>
                  </a:extLst>
                </a:gridCol>
                <a:gridCol w="4125167">
                  <a:extLst>
                    <a:ext uri="{9D8B030D-6E8A-4147-A177-3AD203B41FA5}">
                      <a16:colId xmlns:a16="http://schemas.microsoft.com/office/drawing/2014/main" val="3333359959"/>
                    </a:ext>
                  </a:extLst>
                </a:gridCol>
              </a:tblGrid>
              <a:tr h="9575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Model Accuracy/Error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014388"/>
                  </a:ext>
                </a:extLst>
              </a:tr>
              <a:tr h="9575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N" dirty="0"/>
                        <a:t>NN using 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Training Accuracy -- 15</a:t>
                      </a:r>
                    </a:p>
                    <a:p>
                      <a:r>
                        <a:rPr lang="en-IN" dirty="0"/>
                        <a:t>Testing Accuracy -- 10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58228"/>
                  </a:ext>
                </a:extLst>
              </a:tr>
              <a:tr h="9575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Visual Image 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Training Accuracy -- 81</a:t>
                      </a:r>
                    </a:p>
                    <a:p>
                      <a:r>
                        <a:rPr lang="en-IN" dirty="0"/>
                        <a:t>Testing Accuracy -- 75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888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43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9A4DAE-B0C5-171E-765D-9C1AA70CD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1530" y="2056401"/>
            <a:ext cx="11028939" cy="2902009"/>
          </a:xfrm>
        </p:spPr>
        <p:txBody>
          <a:bodyPr/>
          <a:lstStyle/>
          <a:p>
            <a:r>
              <a:rPr lang="en-US" sz="2400" b="1" dirty="0"/>
              <a:t>Data Collection and Quality: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Obtaining high-resolution, real-time aerial images during floods can be difficult due to weather conditions and accessibility.</a:t>
            </a:r>
          </a:p>
          <a:p>
            <a:r>
              <a:rPr lang="en-US" sz="2400" b="1" dirty="0"/>
              <a:t>Model Training: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Acquiring sufficient labeled data for training the machine learning models.</a:t>
            </a:r>
          </a:p>
          <a:p>
            <a:r>
              <a:rPr lang="en-US" sz="2400" b="1" dirty="0"/>
              <a:t>Real-time Processing: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Ensuring that the model processes images and provides insights quickly enough to be useful in real-time rescue operations.</a:t>
            </a:r>
          </a:p>
          <a:p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3F96C-4107-C891-8659-3281607A52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33781" y="259859"/>
            <a:ext cx="6524437" cy="1130402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Challenges Faced</a:t>
            </a:r>
          </a:p>
        </p:txBody>
      </p:sp>
    </p:spTree>
    <p:extLst>
      <p:ext uri="{BB962C8B-B14F-4D97-AF65-F5344CB8AC3E}">
        <p14:creationId xmlns:p14="http://schemas.microsoft.com/office/powerpoint/2010/main" val="309961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9A4DAE-B0C5-171E-765D-9C1AA70CD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1530" y="1916442"/>
            <a:ext cx="11028939" cy="3411338"/>
          </a:xfrm>
        </p:spPr>
        <p:txBody>
          <a:bodyPr/>
          <a:lstStyle/>
          <a:p>
            <a:r>
              <a:rPr lang="en-US" sz="2400" b="1" dirty="0"/>
              <a:t>Image Processing Techniques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Understanding how to preprocess and enhance aerial images.</a:t>
            </a:r>
          </a:p>
          <a:p>
            <a:r>
              <a:rPr lang="en-US" sz="2400" b="1" dirty="0"/>
              <a:t>Machine Learning and AI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Implementing deep learning models, such as convolutional neural networks (CNNs), for image analysis.</a:t>
            </a:r>
          </a:p>
          <a:p>
            <a:r>
              <a:rPr lang="en-US" sz="2400" b="1" dirty="0"/>
              <a:t>Data Collection and Annotation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Understanding the importance of high-quality, labeled datasets for training models.</a:t>
            </a:r>
          </a:p>
          <a:p>
            <a:endParaRPr lang="en-US" sz="2400" dirty="0"/>
          </a:p>
          <a:p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3F96C-4107-C891-8659-3281607A52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53132" y="399818"/>
            <a:ext cx="5085733" cy="868651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Our Learnings</a:t>
            </a:r>
          </a:p>
        </p:txBody>
      </p:sp>
    </p:spTree>
    <p:extLst>
      <p:ext uri="{BB962C8B-B14F-4D97-AF65-F5344CB8AC3E}">
        <p14:creationId xmlns:p14="http://schemas.microsoft.com/office/powerpoint/2010/main" val="1026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9A4DAE-B0C5-171E-765D-9C1AA70CD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5825" y="2345650"/>
            <a:ext cx="11028939" cy="341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Real-Time Processing and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Multi-Sensor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Emergency Response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Automated Damage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3F96C-4107-C891-8659-3281607A52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5607" y="362496"/>
            <a:ext cx="7620786" cy="1027766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260384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A9D3-1086-E51E-4DD3-0677BB83D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5988" y="378215"/>
            <a:ext cx="7792411" cy="974724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Glimpse of the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B76F5-C482-0A76-74CD-80AD99E1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19" y="1272402"/>
            <a:ext cx="6498650" cy="26990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B249C8-5F15-98C0-8A86-4B98BD9A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79" y="3971440"/>
            <a:ext cx="7142649" cy="28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0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A9D3-1086-E51E-4DD3-0677BB83D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5988" y="378215"/>
            <a:ext cx="7792411" cy="974724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Glimpse of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2E756-8B52-D3E5-7C08-B443A2E7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2" y="1228238"/>
            <a:ext cx="6719862" cy="265329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1F3F14A-D728-CECE-4987-6B4A363A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48" y="3788228"/>
            <a:ext cx="7687182" cy="295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99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A9D3-1086-E51E-4DD3-0677BB83D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5988" y="378215"/>
            <a:ext cx="7792411" cy="974724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Glimpse of the Project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518F9E-6C2E-882D-DFE3-941B3A618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t="2848"/>
          <a:stretch/>
        </p:blipFill>
        <p:spPr bwMode="auto">
          <a:xfrm>
            <a:off x="1921480" y="1800807"/>
            <a:ext cx="8349039" cy="362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6C4BCD-6AB3-7DE1-53A2-8EA1BF4AC66C}"/>
              </a:ext>
            </a:extLst>
          </p:cNvPr>
          <p:cNvSpPr txBox="1"/>
          <p:nvPr/>
        </p:nvSpPr>
        <p:spPr>
          <a:xfrm>
            <a:off x="2862165" y="5236418"/>
            <a:ext cx="6097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Visualizing sample image to understand 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180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A9D3-1086-E51E-4DD3-0677BB83D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5988" y="378215"/>
            <a:ext cx="7792411" cy="974724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Glimpse of the Project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2B27A9-5B5D-46F1-8177-D4DCB031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82" y="1285291"/>
            <a:ext cx="6092469" cy="257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DEA2C10-0A8C-6DD3-92A2-B8D77191F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t="11363" r="2172" b="11973"/>
          <a:stretch/>
        </p:blipFill>
        <p:spPr bwMode="auto">
          <a:xfrm>
            <a:off x="4413380" y="4503966"/>
            <a:ext cx="7589180" cy="6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2B5CA-2675-4F30-87C1-723228E052E7}"/>
              </a:ext>
            </a:extLst>
          </p:cNvPr>
          <p:cNvSpPr txBox="1"/>
          <p:nvPr/>
        </p:nvSpPr>
        <p:spPr>
          <a:xfrm>
            <a:off x="6550620" y="5369767"/>
            <a:ext cx="3314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Top row of the patched pixels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893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A9D3-1086-E51E-4DD3-0677BB83D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5988" y="378215"/>
            <a:ext cx="7792411" cy="974724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Glimpse of the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2B5CA-2675-4F30-87C1-723228E052E7}"/>
              </a:ext>
            </a:extLst>
          </p:cNvPr>
          <p:cNvSpPr txBox="1"/>
          <p:nvPr/>
        </p:nvSpPr>
        <p:spPr>
          <a:xfrm>
            <a:off x="860984" y="2495939"/>
            <a:ext cx="63442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Converting top row of image into patches. Patch size:16*16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 size:224*224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4C5FC6-E2B9-5FAC-466F-3544929D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9" y="1379311"/>
            <a:ext cx="7602839" cy="97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1A6217A-DC83-A88B-F667-94B8EAB7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945" y="3339528"/>
            <a:ext cx="8433883" cy="192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0BA9-EA56-D59C-955B-C77A4D1FD87E}"/>
              </a:ext>
            </a:extLst>
          </p:cNvPr>
          <p:cNvSpPr txBox="1"/>
          <p:nvPr/>
        </p:nvSpPr>
        <p:spPr>
          <a:xfrm>
            <a:off x="5770080" y="5478689"/>
            <a:ext cx="28703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Convolution feature maps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18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868CF6-63F5-8E65-6425-76913029A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Index</a:t>
            </a:r>
            <a:endParaRPr lang="en-IN" sz="5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01CF34-ABAA-3EBC-182A-D60011B08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781" y="1725635"/>
            <a:ext cx="7102764" cy="3546161"/>
          </a:xfrm>
        </p:spPr>
        <p:txBody>
          <a:bodyPr numCol="2">
            <a:noAutofit/>
          </a:bodyPr>
          <a:lstStyle/>
          <a:p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Team 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Problem statement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Abstract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Business use case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Project outline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Data collection and processing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Algorithms used 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Model comparison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Challenges faced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Our learnings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Future enhancements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Glimpse of our project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0084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A9D3-1086-E51E-4DD3-0677BB83D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5988" y="378215"/>
            <a:ext cx="7792411" cy="974724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Glimpse of the Project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D5E3F95-11C4-2BDD-8F64-AFF27D2C1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7"/>
          <a:stretch/>
        </p:blipFill>
        <p:spPr bwMode="auto">
          <a:xfrm>
            <a:off x="670249" y="1188389"/>
            <a:ext cx="5425751" cy="48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5F8FB-4589-62D8-D010-75C0265081C9}"/>
              </a:ext>
            </a:extLst>
          </p:cNvPr>
          <p:cNvSpPr txBox="1"/>
          <p:nvPr/>
        </p:nvSpPr>
        <p:spPr>
          <a:xfrm>
            <a:off x="7051610" y="3337640"/>
            <a:ext cx="357595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Sample image of flooded region in patch form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563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A9D3-1086-E51E-4DD3-0677BB83D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5988" y="378215"/>
            <a:ext cx="7792411" cy="974724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Glimpse of the Project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9A6834E-7E2F-16F2-050E-F99E1B3B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88" y="1352939"/>
            <a:ext cx="42672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50FBF-2B4C-51B3-3D09-DE07E9751EEB}"/>
              </a:ext>
            </a:extLst>
          </p:cNvPr>
          <p:cNvSpPr txBox="1"/>
          <p:nvPr/>
        </p:nvSpPr>
        <p:spPr>
          <a:xfrm>
            <a:off x="1042511" y="4619240"/>
            <a:ext cx="24469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Sample image tensor</a:t>
            </a:r>
            <a:endParaRPr lang="en-IN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636808E-96E5-558D-F700-0B25A5F5B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4"/>
          <a:stretch/>
        </p:blipFill>
        <p:spPr bwMode="auto">
          <a:xfrm>
            <a:off x="5623064" y="1352939"/>
            <a:ext cx="5943600" cy="326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1A53E-DE97-917F-5483-A43EB5DD54CD}"/>
              </a:ext>
            </a:extLst>
          </p:cNvPr>
          <p:cNvSpPr txBox="1"/>
          <p:nvPr/>
        </p:nvSpPr>
        <p:spPr>
          <a:xfrm>
            <a:off x="6907561" y="4783885"/>
            <a:ext cx="35899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VIT pretrained model summary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9959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A9D3-1086-E51E-4DD3-0677BB83D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5988" y="378215"/>
            <a:ext cx="7792411" cy="974724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Glimpse of the Project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CAC9ED-3BCE-6C89-334A-00F71B26A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"/>
          <a:stretch/>
        </p:blipFill>
        <p:spPr bwMode="auto">
          <a:xfrm>
            <a:off x="167951" y="1987809"/>
            <a:ext cx="5487662" cy="165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F723F5E-6D5F-40D0-68DF-A30666A55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b="2546"/>
          <a:stretch/>
        </p:blipFill>
        <p:spPr bwMode="auto">
          <a:xfrm>
            <a:off x="5971592" y="1676303"/>
            <a:ext cx="5876730" cy="297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30ECC6-083B-23B7-6C8C-2DDCB76D204F}"/>
              </a:ext>
            </a:extLst>
          </p:cNvPr>
          <p:cNvSpPr txBox="1"/>
          <p:nvPr/>
        </p:nvSpPr>
        <p:spPr>
          <a:xfrm>
            <a:off x="3509477" y="4889309"/>
            <a:ext cx="49242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Pre-trained model results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21571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A9D3-1086-E51E-4DD3-0677BB83D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5988" y="378215"/>
            <a:ext cx="7792411" cy="974724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Glimpse of the Project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AEA489E-CF5C-36D7-5A80-7366293D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3" y="1198304"/>
            <a:ext cx="59436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DA6A1A-A8BB-6902-A0EB-7295B98358B2}"/>
              </a:ext>
            </a:extLst>
          </p:cNvPr>
          <p:cNvSpPr txBox="1"/>
          <p:nvPr/>
        </p:nvSpPr>
        <p:spPr>
          <a:xfrm>
            <a:off x="1379088" y="4524574"/>
            <a:ext cx="36226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Feature extractor model summary</a:t>
            </a:r>
            <a:endParaRPr lang="en-IN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5430541-F80B-BDA5-72EB-68189F91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74" y="1352939"/>
            <a:ext cx="45243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2314DA6-1E82-63DF-EB3F-EF892A96F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 t="2281" r="4055" b="2910"/>
          <a:stretch/>
        </p:blipFill>
        <p:spPr bwMode="auto">
          <a:xfrm>
            <a:off x="6511212" y="2831841"/>
            <a:ext cx="5607698" cy="280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A3462A-56A7-0789-8341-4BE5C1D9FDDC}"/>
              </a:ext>
            </a:extLst>
          </p:cNvPr>
          <p:cNvSpPr txBox="1"/>
          <p:nvPr/>
        </p:nvSpPr>
        <p:spPr>
          <a:xfrm>
            <a:off x="8077977" y="5705672"/>
            <a:ext cx="26895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Feature extractor 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7002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A9D3-1086-E51E-4DD3-0677BB83D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5988" y="378215"/>
            <a:ext cx="7792411" cy="974724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Glimpse of the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A6A1A-A8BB-6902-A0EB-7295B98358B2}"/>
              </a:ext>
            </a:extLst>
          </p:cNvPr>
          <p:cNvSpPr txBox="1"/>
          <p:nvPr/>
        </p:nvSpPr>
        <p:spPr>
          <a:xfrm>
            <a:off x="1196262" y="3759464"/>
            <a:ext cx="47884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 5 most inaccurate predictions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3462A-56A7-0789-8341-4BE5C1D9FDDC}"/>
              </a:ext>
            </a:extLst>
          </p:cNvPr>
          <p:cNvSpPr txBox="1"/>
          <p:nvPr/>
        </p:nvSpPr>
        <p:spPr>
          <a:xfrm>
            <a:off x="8432540" y="5705672"/>
            <a:ext cx="19804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Prediction results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222EF18-D428-02E3-DA98-5E4B2EF7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3" y="2000639"/>
            <a:ext cx="6605587" cy="161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E4507FE-7E4F-4866-7FAC-B39B55B7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593" y="4223658"/>
            <a:ext cx="4062316" cy="13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66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AA9D3-1086-E51E-4DD3-0677BB83D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65988" y="378215"/>
            <a:ext cx="7792411" cy="974724"/>
          </a:xfrm>
        </p:spPr>
        <p:txBody>
          <a:bodyPr>
            <a:noAutofit/>
          </a:bodyPr>
          <a:lstStyle/>
          <a:p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Glimpse of the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A6A1A-A8BB-6902-A0EB-7295B98358B2}"/>
              </a:ext>
            </a:extLst>
          </p:cNvPr>
          <p:cNvSpPr txBox="1"/>
          <p:nvPr/>
        </p:nvSpPr>
        <p:spPr>
          <a:xfrm>
            <a:off x="3942351" y="5413701"/>
            <a:ext cx="34848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Evaluating incorrect predictions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C1C7ED3-57D3-D178-39C9-898A290AE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8" y="1538900"/>
            <a:ext cx="3386429" cy="37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2CB2250-CC1A-5A92-F0E1-20505F349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351" y="1538900"/>
            <a:ext cx="3335068" cy="378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E682067-B0DC-F2E8-EB55-3E149854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583" y="1685925"/>
            <a:ext cx="45720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42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C93E4-28FB-3E09-B582-F13E0AE00B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19728" y="2134540"/>
            <a:ext cx="5804190" cy="2588920"/>
          </a:xfrm>
        </p:spPr>
        <p:txBody>
          <a:bodyPr>
            <a:normAutofit/>
          </a:bodyPr>
          <a:lstStyle/>
          <a:p>
            <a:r>
              <a:rPr lang="en-IN" sz="7200" dirty="0"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5476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7E74E-E673-2D1D-3161-7B77AA47E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5442759"/>
            <a:ext cx="5880009" cy="674688"/>
          </a:xfrm>
        </p:spPr>
        <p:txBody>
          <a:bodyPr/>
          <a:lstStyle/>
          <a:p>
            <a:r>
              <a:rPr lang="en-IN" sz="4000" dirty="0">
                <a:solidFill>
                  <a:schemeClr val="tx1"/>
                </a:solidFill>
              </a:rPr>
              <a:t>Meet Our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CCF65-90FA-EE4E-5360-E70503EE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4" y="293581"/>
            <a:ext cx="1992083" cy="22372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E630E-DD84-F3DB-7769-5DE78820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5" y="3428999"/>
            <a:ext cx="1993809" cy="2239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A5356F-6C78-F75F-B803-E13C934C0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45" t="10557" r="12491"/>
          <a:stretch/>
        </p:blipFill>
        <p:spPr>
          <a:xfrm>
            <a:off x="3817256" y="293580"/>
            <a:ext cx="1987568" cy="2239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6AD8E8-586F-781E-3D1E-6076CFD0B7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672"/>
          <a:stretch/>
        </p:blipFill>
        <p:spPr>
          <a:xfrm>
            <a:off x="3935636" y="3428999"/>
            <a:ext cx="1987568" cy="2239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E87164-1386-FAE8-CE25-C85BA0246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166" y="1903417"/>
            <a:ext cx="2024777" cy="216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FE9175-8FEC-04C7-07A2-7D8D886BAAE8}"/>
              </a:ext>
            </a:extLst>
          </p:cNvPr>
          <p:cNvSpPr txBox="1"/>
          <p:nvPr/>
        </p:nvSpPr>
        <p:spPr>
          <a:xfrm>
            <a:off x="669594" y="2683243"/>
            <a:ext cx="14687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SAMANWITA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6926D9-5B92-A3B5-47B5-CC4A940FA698}"/>
              </a:ext>
            </a:extLst>
          </p:cNvPr>
          <p:cNvSpPr txBox="1"/>
          <p:nvPr/>
        </p:nvSpPr>
        <p:spPr>
          <a:xfrm>
            <a:off x="941332" y="5859957"/>
            <a:ext cx="8128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JASBIR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B129403F-3732-06D6-DA6F-FA6905E62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54595" y="25308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1D26D7-B90C-0F8F-EA1C-072E709B7A60}"/>
              </a:ext>
            </a:extLst>
          </p:cNvPr>
          <p:cNvSpPr txBox="1"/>
          <p:nvPr/>
        </p:nvSpPr>
        <p:spPr>
          <a:xfrm>
            <a:off x="4221260" y="2697063"/>
            <a:ext cx="10330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JAYANTH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37414B-DF84-01D5-3A5D-04685DE1E6F5}"/>
              </a:ext>
            </a:extLst>
          </p:cNvPr>
          <p:cNvSpPr txBox="1"/>
          <p:nvPr/>
        </p:nvSpPr>
        <p:spPr>
          <a:xfrm>
            <a:off x="4466767" y="5854009"/>
            <a:ext cx="9253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SRIHAN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A8561-235E-3A1B-5641-01E4E3A8D386}"/>
              </a:ext>
            </a:extLst>
          </p:cNvPr>
          <p:cNvSpPr txBox="1"/>
          <p:nvPr/>
        </p:nvSpPr>
        <p:spPr>
          <a:xfrm>
            <a:off x="7840305" y="4292396"/>
            <a:ext cx="9398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TAKSHIL</a:t>
            </a:r>
          </a:p>
        </p:txBody>
      </p:sp>
    </p:spTree>
    <p:extLst>
      <p:ext uri="{BB962C8B-B14F-4D97-AF65-F5344CB8AC3E}">
        <p14:creationId xmlns:p14="http://schemas.microsoft.com/office/powerpoint/2010/main" val="698826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8E29BA-33D3-E5AD-7526-61E41619C5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9301" y="1848755"/>
            <a:ext cx="11765902" cy="4507946"/>
          </a:xfrm>
        </p:spPr>
        <p:txBody>
          <a:bodyPr numCol="2"/>
          <a:lstStyle/>
          <a:p>
            <a:r>
              <a:rPr lang="en-US" sz="2000" dirty="0"/>
              <a:t>Develop a model using aerial imaging to optimize aid for flood rescue operations. The model will process aerial images to detect flooded areas, assess damage severity, and prioritize rescue efforts in real-time, enhancing the efficiency and effectiveness of disaster response.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Why?</a:t>
            </a:r>
          </a:p>
          <a:p>
            <a:r>
              <a:rPr lang="en-US" sz="2000" dirty="0">
                <a:cs typeface="Arial" panose="020B0604020202020204" pitchFamily="34" charset="0"/>
              </a:rPr>
              <a:t>We face issues of late identification of flood affected areas and can not respond in time. This model enables faster and more accurate identification of flood-affected areas, allowing rescue teams to prioritize and allocate resources effectively. By providing real-time, actionable insights, it improves the efficiency of rescue operations, reduces response times, and ultimately saves lives and minimizes damage during flood disasters.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87F7B-F492-3755-597E-2F974514B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51788" y="179576"/>
            <a:ext cx="7688424" cy="1283412"/>
          </a:xfrm>
        </p:spPr>
        <p:txBody>
          <a:bodyPr>
            <a:noAutofit/>
          </a:bodyPr>
          <a:lstStyle/>
          <a:p>
            <a:pPr algn="ctr"/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39856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64D4E7-1D37-88DA-6436-FDD13D7436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5825" y="1912587"/>
            <a:ext cx="11028939" cy="40179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key objectives of our project includes: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Detecting flooded residential areas</a:t>
            </a:r>
          </a:p>
          <a:p>
            <a:pPr marL="1028700" lvl="1" indent="-342900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Utilize high-resolution aerial imagery to identify flooded residential areas and differentiate it with other flooded areas and water bodies.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Damage assessment </a:t>
            </a:r>
          </a:p>
          <a:p>
            <a:pPr marL="1028700" lvl="1" indent="-342900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Rapid assessment of flood-affected areas using aerial images to determine the extent of damage to infrastructure and agriculture.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Long term mitigation strategies</a:t>
            </a:r>
          </a:p>
          <a:p>
            <a:pPr marL="1028700" lvl="1" indent="-342900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Enhance evacuation strategies by identifying safe routes and shelter locations using aerial images.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B395E-E79C-6243-8FE0-AF55E57772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1749" y="424868"/>
            <a:ext cx="5228502" cy="868651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241390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71B0B5-BBB1-5A58-A10B-3A343AC1B5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901" y="1492709"/>
            <a:ext cx="11551299" cy="44508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Insurance Companies:</a:t>
            </a:r>
            <a:r>
              <a:rPr lang="en-US" sz="2000" dirty="0"/>
              <a:t> Use aerial images to quickly assess the extent of flood damage to properties and infrastructure. This helps in processing claims more efficiently and accurately.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Government Agencies and NGOs: </a:t>
            </a:r>
            <a:r>
              <a:rPr lang="en-US" sz="2000" dirty="0"/>
              <a:t>Use aerial imagery to identify the most affected areas and allocate resources such as food, water, and medical supplies more effectively.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Urban Planners and Real Estate Developers: </a:t>
            </a:r>
            <a:r>
              <a:rPr lang="en-US" sz="2000" dirty="0"/>
              <a:t>Use historical and real-time aerial images to analyze flood-prone areas and design flood-resistant infrastructure and housing.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3238A-9CE6-7FF6-EE15-AD4FDDDA20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87930" y="294239"/>
            <a:ext cx="6847239" cy="868651"/>
          </a:xfrm>
        </p:spPr>
        <p:txBody>
          <a:bodyPr>
            <a:noAutofit/>
          </a:bodyPr>
          <a:lstStyle/>
          <a:p>
            <a:pPr algn="ctr"/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Business Use Case</a:t>
            </a:r>
          </a:p>
        </p:txBody>
      </p:sp>
    </p:spTree>
    <p:extLst>
      <p:ext uri="{BB962C8B-B14F-4D97-AF65-F5344CB8AC3E}">
        <p14:creationId xmlns:p14="http://schemas.microsoft.com/office/powerpoint/2010/main" val="61674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9BB32-E4D7-D159-67A1-5E2944CE11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1749" y="513834"/>
            <a:ext cx="5228502" cy="86865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Project Outline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E67FE06-4E1A-DF77-39AE-BFF8EE93E4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927819"/>
              </p:ext>
            </p:extLst>
          </p:nvPr>
        </p:nvGraphicFramePr>
        <p:xfrm>
          <a:off x="158620" y="317242"/>
          <a:ext cx="11765902" cy="6026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83C90D-68CE-EB4A-2AEE-B3A22A22EA5B}"/>
              </a:ext>
            </a:extLst>
          </p:cNvPr>
          <p:cNvCxnSpPr>
            <a:cxnSpLocks/>
          </p:cNvCxnSpPr>
          <p:nvPr/>
        </p:nvCxnSpPr>
        <p:spPr>
          <a:xfrm flipV="1">
            <a:off x="3331029" y="3219061"/>
            <a:ext cx="1129004" cy="1268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58A934-0627-511A-281A-4FB019E701B8}"/>
              </a:ext>
            </a:extLst>
          </p:cNvPr>
          <p:cNvCxnSpPr>
            <a:cxnSpLocks/>
          </p:cNvCxnSpPr>
          <p:nvPr/>
        </p:nvCxnSpPr>
        <p:spPr>
          <a:xfrm>
            <a:off x="6302828" y="2626567"/>
            <a:ext cx="1226976" cy="1310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3FCA49-F67B-9784-815B-85BEAB8D058F}"/>
              </a:ext>
            </a:extLst>
          </p:cNvPr>
          <p:cNvCxnSpPr>
            <a:cxnSpLocks/>
          </p:cNvCxnSpPr>
          <p:nvPr/>
        </p:nvCxnSpPr>
        <p:spPr>
          <a:xfrm flipV="1">
            <a:off x="9268408" y="3219061"/>
            <a:ext cx="1129004" cy="1268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65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9BB32-E4D7-D159-67A1-5E2944CE11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1749" y="452860"/>
            <a:ext cx="5228502" cy="868651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Data Used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8BC845-FDD0-4632-2342-6B745E584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743393"/>
              </p:ext>
            </p:extLst>
          </p:nvPr>
        </p:nvGraphicFramePr>
        <p:xfrm>
          <a:off x="1545778" y="2002625"/>
          <a:ext cx="9100444" cy="37916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0222">
                  <a:extLst>
                    <a:ext uri="{9D8B030D-6E8A-4147-A177-3AD203B41FA5}">
                      <a16:colId xmlns:a16="http://schemas.microsoft.com/office/drawing/2014/main" val="2987563732"/>
                    </a:ext>
                  </a:extLst>
                </a:gridCol>
                <a:gridCol w="4550222">
                  <a:extLst>
                    <a:ext uri="{9D8B030D-6E8A-4147-A177-3AD203B41FA5}">
                      <a16:colId xmlns:a16="http://schemas.microsoft.com/office/drawing/2014/main" val="3337633453"/>
                    </a:ext>
                  </a:extLst>
                </a:gridCol>
              </a:tblGrid>
              <a:tr h="1263895">
                <a:tc>
                  <a:txBody>
                    <a:bodyPr/>
                    <a:lstStyle/>
                    <a:p>
                      <a:r>
                        <a:rPr lang="en-IN" dirty="0"/>
                        <a:t>Data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Aerial images of flood</a:t>
                      </a:r>
                    </a:p>
                    <a:p>
                      <a:r>
                        <a:rPr lang="en-IN" dirty="0"/>
                        <a:t>1)Kaggle Dataset</a:t>
                      </a:r>
                    </a:p>
                    <a:p>
                      <a:r>
                        <a:rPr lang="en-IN" dirty="0"/>
                        <a:t>2)Manual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612909"/>
                  </a:ext>
                </a:extLst>
              </a:tr>
              <a:tr h="1263895">
                <a:tc>
                  <a:txBody>
                    <a:bodyPr/>
                    <a:lstStyle/>
                    <a:p>
                      <a:r>
                        <a:rPr lang="en-IN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~1288 Images  [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Training(1029) and Testing(259)</a:t>
                      </a: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564043"/>
                  </a:ext>
                </a:extLst>
              </a:tr>
              <a:tr h="1263895">
                <a:tc>
                  <a:txBody>
                    <a:bodyPr/>
                    <a:lstStyle/>
                    <a:p>
                      <a:r>
                        <a:rPr lang="en-IN" dirty="0"/>
                        <a:t>Dimension of the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224*224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29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429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9BB32-E4D7-D159-67A1-5E2944CE11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34246" y="340892"/>
            <a:ext cx="5923508" cy="868651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Breakdown Data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57F3-E88A-9987-19F2-1BD760EA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049" y="1984130"/>
            <a:ext cx="466790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60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porate Gurukul Colour Value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3A6"/>
      </a:accent1>
      <a:accent2>
        <a:srgbClr val="FFC10D"/>
      </a:accent2>
      <a:accent3>
        <a:srgbClr val="0053A6"/>
      </a:accent3>
      <a:accent4>
        <a:srgbClr val="FFC10D"/>
      </a:accent4>
      <a:accent5>
        <a:srgbClr val="0053A6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0109_Corporate Gurukul_PPT" id="{22D50F27-578B-DC48-809A-75FF590402D5}" vid="{8550C40E-8EBD-BE44-98D1-C7BED291D7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668</Words>
  <Application>Microsoft Office PowerPoint</Application>
  <PresentationFormat>Widescreen</PresentationFormat>
  <Paragraphs>147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Gopal</dc:creator>
  <cp:lastModifiedBy>Jayanth Nair</cp:lastModifiedBy>
  <cp:revision>63</cp:revision>
  <dcterms:created xsi:type="dcterms:W3CDTF">2021-08-17T06:43:42Z</dcterms:created>
  <dcterms:modified xsi:type="dcterms:W3CDTF">2024-06-27T15:38:46Z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2023-12-18T02:55:24Z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7925ef0c-19de-460e-9a2b-8147354de56b</vt:lpwstr>
  </property>
  <property fmtid="{D5CDD505-2E9C-101B-9397-08002B2CF9AE}" pid="7" name="MSIP_Label_defa4170-0d19-0005-0004-bc88714345d2_ActionId">
    <vt:lpwstr>e138a6e0-2543-4987-9e1d-38d0ad35550a</vt:lpwstr>
  </property>
  <property fmtid="{D5CDD505-2E9C-101B-9397-08002B2CF9AE}" pid="8" name="MSIP_Label_defa4170-0d19-0005-0004-bc88714345d2_ContentBits">
    <vt:lpwstr>0</vt:lpwstr>
  </property>
</Properties>
</file>